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Montserrat"/>
      <p:regular r:id="rId40"/>
      <p:bold r:id="rId41"/>
      <p:italic r:id="rId42"/>
      <p:boldItalic r:id="rId43"/>
    </p:embeddedFont>
    <p:embeddedFont>
      <p:font typeface="Lato"/>
      <p:regular r:id="rId44"/>
      <p:bold r:id="rId45"/>
      <p:italic r:id="rId46"/>
      <p:boldItalic r:id="rId47"/>
    </p:embeddedFont>
    <p:embeddedFont>
      <p:font typeface="Merriweather"/>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Lato-regular.fntdata"/><Relationship Id="rId43" Type="http://schemas.openxmlformats.org/officeDocument/2006/relationships/font" Target="fonts/Montserrat-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regular.fntdata"/><Relationship Id="rId47" Type="http://schemas.openxmlformats.org/officeDocument/2006/relationships/font" Target="fonts/Lato-boldItalic.fntdata"/><Relationship Id="rId49"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boldItalic.fntdata"/><Relationship Id="rId50"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e2e74d04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e2e74d048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e33b83de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e33b83d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e33b83de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e33b83de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e2e74d04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e2e74d04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e2e74d048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e2e74d04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e2e74d048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e2e74d048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e2e74d04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e2e74d04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e2e74d04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e2e74d04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e2e74d048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e2e74d048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e2e74d04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e2e74d04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e2e74d0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e2e74d0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e2e74d048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e2e74d048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e2e74d04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e2e74d04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e2e74d0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e2e74d0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e2e74d04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e2e74d04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e2e74d04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e2e74d04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e2e74d04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e2e74d04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e2e74d04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e2e74d04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e2e74d04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e2e74d04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e2e74d04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e2e74d04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e2e74d04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e2e74d04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e2e74d04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e2e74d04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e2e74d0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e2e74d0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e2e74d04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e2e74d04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e2e74d0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e2e74d0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e2e74d04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e2e74d04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e2e74d04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e2e74d04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e2e74d04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e2e74d04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e33b83d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e33b83d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e33b83de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e33b83de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e33b83de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e33b83de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hyperlink" Target="https://www.nature.com/articles/s41591-018-0147-y" TargetMode="Externa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www.allerin.com/blog/peeking-into-the-black-box-of-ai"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hyperlink" Target="https://www.forbes.com/sites/cognitiveworld/2019/06/26/the-present-and-future-of-computer-vision/#6c453cec517d" TargetMode="External"/><Relationship Id="rId4" Type="http://schemas.openxmlformats.org/officeDocument/2006/relationships/image" Target="../media/image11.jpg"/><Relationship Id="rId5" Type="http://schemas.openxmlformats.org/officeDocument/2006/relationships/image" Target="../media/image13.jpg"/><Relationship Id="rId6" Type="http://schemas.openxmlformats.org/officeDocument/2006/relationships/image" Target="../media/image16.jpg"/><Relationship Id="rId7" Type="http://schemas.openxmlformats.org/officeDocument/2006/relationships/image" Target="../media/image14.jpg"/><Relationship Id="rId8"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959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Computer Vision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computer vision so hard?</a:t>
            </a:r>
            <a:endParaRPr/>
          </a:p>
        </p:txBody>
      </p:sp>
      <p:sp>
        <p:nvSpPr>
          <p:cNvPr id="287" name="Google Shape;287;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8" name="Google Shape;288;p26"/>
          <p:cNvPicPr preferRelativeResize="0"/>
          <p:nvPr/>
        </p:nvPicPr>
        <p:blipFill>
          <a:blip r:embed="rId3">
            <a:alphaModFix/>
          </a:blip>
          <a:stretch>
            <a:fillRect/>
          </a:stretch>
        </p:blipFill>
        <p:spPr>
          <a:xfrm>
            <a:off x="1297512" y="941975"/>
            <a:ext cx="5155466" cy="4352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computer vision so hard?</a:t>
            </a:r>
            <a:endParaRPr/>
          </a:p>
        </p:txBody>
      </p:sp>
      <p:sp>
        <p:nvSpPr>
          <p:cNvPr id="294" name="Google Shape;294;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5" name="Google Shape;295;p27"/>
          <p:cNvPicPr preferRelativeResize="0"/>
          <p:nvPr/>
        </p:nvPicPr>
        <p:blipFill>
          <a:blip r:embed="rId3">
            <a:alphaModFix/>
          </a:blip>
          <a:stretch>
            <a:fillRect/>
          </a:stretch>
        </p:blipFill>
        <p:spPr>
          <a:xfrm>
            <a:off x="1297500" y="904125"/>
            <a:ext cx="4749601" cy="42393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computer vision so hard?</a:t>
            </a:r>
            <a:endParaRPr/>
          </a:p>
        </p:txBody>
      </p:sp>
      <p:sp>
        <p:nvSpPr>
          <p:cNvPr id="301" name="Google Shape;301;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2" name="Google Shape;302;p28"/>
          <p:cNvPicPr preferRelativeResize="0"/>
          <p:nvPr/>
        </p:nvPicPr>
        <p:blipFill>
          <a:blip r:embed="rId3">
            <a:alphaModFix/>
          </a:blip>
          <a:stretch>
            <a:fillRect/>
          </a:stretch>
        </p:blipFill>
        <p:spPr>
          <a:xfrm>
            <a:off x="1396451" y="968788"/>
            <a:ext cx="3871674" cy="4108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computer vision so hard?</a:t>
            </a:r>
            <a:endParaRPr/>
          </a:p>
        </p:txBody>
      </p:sp>
      <p:sp>
        <p:nvSpPr>
          <p:cNvPr id="308" name="Google Shape;308;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29"/>
          <p:cNvPicPr preferRelativeResize="0"/>
          <p:nvPr/>
        </p:nvPicPr>
        <p:blipFill>
          <a:blip r:embed="rId3">
            <a:alphaModFix/>
          </a:blip>
          <a:stretch>
            <a:fillRect/>
          </a:stretch>
        </p:blipFill>
        <p:spPr>
          <a:xfrm>
            <a:off x="1351450" y="1071850"/>
            <a:ext cx="4552976" cy="3522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computer vision so hard?</a:t>
            </a:r>
            <a:endParaRPr/>
          </a:p>
        </p:txBody>
      </p:sp>
      <p:pic>
        <p:nvPicPr>
          <p:cNvPr id="315" name="Google Shape;315;p30"/>
          <p:cNvPicPr preferRelativeResize="0"/>
          <p:nvPr/>
        </p:nvPicPr>
        <p:blipFill>
          <a:blip r:embed="rId3">
            <a:alphaModFix/>
          </a:blip>
          <a:stretch>
            <a:fillRect/>
          </a:stretch>
        </p:blipFill>
        <p:spPr>
          <a:xfrm>
            <a:off x="1934699" y="986625"/>
            <a:ext cx="2684650" cy="41568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computer vision so hard?</a:t>
            </a:r>
            <a:endParaRPr/>
          </a:p>
        </p:txBody>
      </p:sp>
      <p:sp>
        <p:nvSpPr>
          <p:cNvPr id="321" name="Google Shape;321;p31"/>
          <p:cNvSpPr txBox="1"/>
          <p:nvPr>
            <p:ph idx="1" type="body"/>
          </p:nvPr>
        </p:nvSpPr>
        <p:spPr>
          <a:xfrm>
            <a:off x="5042375" y="1567550"/>
            <a:ext cx="3294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FFFFFF"/>
                </a:solidFill>
                <a:latin typeface="Times New Roman"/>
                <a:ea typeface="Times New Roman"/>
                <a:cs typeface="Times New Roman"/>
                <a:sym typeface="Times New Roman"/>
              </a:rPr>
              <a:t>“</a:t>
            </a:r>
            <a:r>
              <a:rPr lang="en-GB" sz="1100">
                <a:solidFill>
                  <a:srgbClr val="FFFFFF"/>
                </a:solidFill>
                <a:latin typeface="Times New Roman"/>
                <a:ea typeface="Times New Roman"/>
                <a:cs typeface="Times New Roman"/>
                <a:sym typeface="Times New Roman"/>
              </a:rPr>
              <a:t>Even something as simple as a household pet</a:t>
            </a:r>
            <a:endParaRPr sz="11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100">
                <a:solidFill>
                  <a:srgbClr val="FFFFFF"/>
                </a:solidFill>
                <a:latin typeface="Times New Roman"/>
                <a:ea typeface="Times New Roman"/>
                <a:cs typeface="Times New Roman"/>
                <a:sym typeface="Times New Roman"/>
              </a:rPr>
              <a:t>can present an infinite number of variations to the object model,</a:t>
            </a:r>
            <a:endParaRPr sz="11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100">
                <a:solidFill>
                  <a:srgbClr val="FFFFFF"/>
                </a:solidFill>
                <a:latin typeface="Times New Roman"/>
                <a:ea typeface="Times New Roman"/>
                <a:cs typeface="Times New Roman"/>
                <a:sym typeface="Times New Roman"/>
              </a:rPr>
              <a:t>and that's just one object.”</a:t>
            </a:r>
            <a:endParaRPr sz="11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GB" sz="1100">
                <a:solidFill>
                  <a:srgbClr val="FFFFFF"/>
                </a:solidFill>
                <a:latin typeface="Times New Roman"/>
                <a:ea typeface="Times New Roman"/>
                <a:cs typeface="Times New Roman"/>
                <a:sym typeface="Times New Roman"/>
              </a:rPr>
              <a:t>-- Fei Fei Li</a:t>
            </a:r>
            <a:endParaRPr sz="11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FFFFFF"/>
              </a:solidFill>
            </a:endParaRPr>
          </a:p>
        </p:txBody>
      </p:sp>
      <p:pic>
        <p:nvPicPr>
          <p:cNvPr id="322" name="Google Shape;322;p31"/>
          <p:cNvPicPr preferRelativeResize="0"/>
          <p:nvPr/>
        </p:nvPicPr>
        <p:blipFill>
          <a:blip r:embed="rId3">
            <a:alphaModFix/>
          </a:blip>
          <a:stretch>
            <a:fillRect/>
          </a:stretch>
        </p:blipFill>
        <p:spPr>
          <a:xfrm>
            <a:off x="1297500" y="1102975"/>
            <a:ext cx="2635804" cy="353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2"/>
          <p:cNvSpPr txBox="1"/>
          <p:nvPr>
            <p:ph type="title"/>
          </p:nvPr>
        </p:nvSpPr>
        <p:spPr>
          <a:xfrm>
            <a:off x="1262200" y="21147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a:t>
            </a:r>
            <a:r>
              <a:rPr lang="en-GB"/>
              <a:t> does (</a:t>
            </a:r>
            <a:r>
              <a:rPr lang="en-GB">
                <a:solidFill>
                  <a:schemeClr val="accent5"/>
                </a:solidFill>
              </a:rPr>
              <a:t>computer</a:t>
            </a:r>
            <a:r>
              <a:rPr lang="en-GB"/>
              <a:t>) vision work?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does computer vision work?</a:t>
            </a:r>
            <a:endParaRPr/>
          </a:p>
        </p:txBody>
      </p:sp>
      <p:sp>
        <p:nvSpPr>
          <p:cNvPr id="333" name="Google Shape;333;p33"/>
          <p:cNvSpPr txBox="1"/>
          <p:nvPr>
            <p:ph idx="1" type="body"/>
          </p:nvPr>
        </p:nvSpPr>
        <p:spPr>
          <a:xfrm>
            <a:off x="937025" y="2163900"/>
            <a:ext cx="7399500" cy="288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latin typeface="Times New Roman"/>
                <a:ea typeface="Times New Roman"/>
                <a:cs typeface="Times New Roman"/>
                <a:sym typeface="Times New Roman"/>
              </a:rPr>
              <a:t>Now, we have the data to nourish our computer brain</a:t>
            </a:r>
            <a:endParaRPr sz="3000">
              <a:solidFill>
                <a:srgbClr val="FFFFFF"/>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does computer vision work?</a:t>
            </a:r>
            <a:endParaRPr/>
          </a:p>
        </p:txBody>
      </p:sp>
      <p:sp>
        <p:nvSpPr>
          <p:cNvPr id="339" name="Google Shape;339;p34"/>
          <p:cNvSpPr txBox="1"/>
          <p:nvPr>
            <p:ph idx="1" type="body"/>
          </p:nvPr>
        </p:nvSpPr>
        <p:spPr>
          <a:xfrm>
            <a:off x="937025" y="2163900"/>
            <a:ext cx="7399500" cy="288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latin typeface="Times New Roman"/>
                <a:ea typeface="Times New Roman"/>
                <a:cs typeface="Times New Roman"/>
                <a:sym typeface="Times New Roman"/>
              </a:rPr>
              <a:t>Then we're ready to come back to the algorithms themselves</a:t>
            </a:r>
            <a:endParaRPr sz="3000">
              <a:solidFill>
                <a:srgbClr val="FFFFFF"/>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does computer vision work?</a:t>
            </a:r>
            <a:endParaRPr/>
          </a:p>
        </p:txBody>
      </p:sp>
      <p:sp>
        <p:nvSpPr>
          <p:cNvPr id="345" name="Google Shape;345;p35"/>
          <p:cNvSpPr txBox="1"/>
          <p:nvPr>
            <p:ph idx="1" type="body"/>
          </p:nvPr>
        </p:nvSpPr>
        <p:spPr>
          <a:xfrm>
            <a:off x="1297500" y="967875"/>
            <a:ext cx="7038900" cy="40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1.  OpenCV</a:t>
            </a:r>
            <a:endParaRPr>
              <a:solidFill>
                <a:srgbClr val="FFFFFF"/>
              </a:solidFill>
            </a:endParaRPr>
          </a:p>
        </p:txBody>
      </p:sp>
      <p:pic>
        <p:nvPicPr>
          <p:cNvPr id="346" name="Google Shape;346;p35"/>
          <p:cNvPicPr preferRelativeResize="0"/>
          <p:nvPr/>
        </p:nvPicPr>
        <p:blipFill>
          <a:blip r:embed="rId3">
            <a:alphaModFix/>
          </a:blip>
          <a:stretch>
            <a:fillRect/>
          </a:stretch>
        </p:blipFill>
        <p:spPr>
          <a:xfrm>
            <a:off x="1402150" y="1389150"/>
            <a:ext cx="4928826" cy="3707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of computer vision</a:t>
            </a:r>
            <a:endParaRPr/>
          </a:p>
        </p:txBody>
      </p:sp>
      <p:sp>
        <p:nvSpPr>
          <p:cNvPr id="234" name="Google Shape;234;p18"/>
          <p:cNvSpPr txBox="1"/>
          <p:nvPr>
            <p:ph idx="1" type="body"/>
          </p:nvPr>
        </p:nvSpPr>
        <p:spPr>
          <a:xfrm>
            <a:off x="1297500" y="1199925"/>
            <a:ext cx="7038900" cy="36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bridge the gap between pixels and “meaning”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                 What we see							what a computer sees</a:t>
            </a:r>
            <a:endParaRPr/>
          </a:p>
        </p:txBody>
      </p:sp>
      <p:pic>
        <p:nvPicPr>
          <p:cNvPr id="235" name="Google Shape;235;p18"/>
          <p:cNvPicPr preferRelativeResize="0"/>
          <p:nvPr/>
        </p:nvPicPr>
        <p:blipFill>
          <a:blip r:embed="rId3">
            <a:alphaModFix/>
          </a:blip>
          <a:stretch>
            <a:fillRect/>
          </a:stretch>
        </p:blipFill>
        <p:spPr>
          <a:xfrm>
            <a:off x="355775" y="1837300"/>
            <a:ext cx="4369774" cy="2371700"/>
          </a:xfrm>
          <a:prstGeom prst="rect">
            <a:avLst/>
          </a:prstGeom>
          <a:noFill/>
          <a:ln>
            <a:noFill/>
          </a:ln>
        </p:spPr>
      </p:pic>
      <p:pic>
        <p:nvPicPr>
          <p:cNvPr id="236" name="Google Shape;236;p18"/>
          <p:cNvPicPr preferRelativeResize="0"/>
          <p:nvPr/>
        </p:nvPicPr>
        <p:blipFill>
          <a:blip r:embed="rId4">
            <a:alphaModFix/>
          </a:blip>
          <a:stretch>
            <a:fillRect/>
          </a:stretch>
        </p:blipFill>
        <p:spPr>
          <a:xfrm>
            <a:off x="5001925" y="1837300"/>
            <a:ext cx="3811575" cy="2421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does computer vision work?</a:t>
            </a:r>
            <a:endParaRPr/>
          </a:p>
        </p:txBody>
      </p:sp>
      <p:sp>
        <p:nvSpPr>
          <p:cNvPr id="352" name="Google Shape;352;p36"/>
          <p:cNvSpPr txBox="1"/>
          <p:nvPr>
            <p:ph idx="1" type="body"/>
          </p:nvPr>
        </p:nvSpPr>
        <p:spPr>
          <a:xfrm>
            <a:off x="1297500" y="967875"/>
            <a:ext cx="7038900" cy="40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2.  CNN</a:t>
            </a:r>
            <a:endParaRPr>
              <a:solidFill>
                <a:srgbClr val="FFFFFF"/>
              </a:solidFill>
            </a:endParaRPr>
          </a:p>
        </p:txBody>
      </p:sp>
      <p:pic>
        <p:nvPicPr>
          <p:cNvPr id="353" name="Google Shape;353;p36"/>
          <p:cNvPicPr preferRelativeResize="0"/>
          <p:nvPr/>
        </p:nvPicPr>
        <p:blipFill>
          <a:blip r:embed="rId3">
            <a:alphaModFix/>
          </a:blip>
          <a:stretch>
            <a:fillRect/>
          </a:stretch>
        </p:blipFill>
        <p:spPr>
          <a:xfrm>
            <a:off x="1297496" y="1307850"/>
            <a:ext cx="5541099" cy="31273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does computer vision work?</a:t>
            </a:r>
            <a:endParaRPr/>
          </a:p>
        </p:txBody>
      </p:sp>
      <p:sp>
        <p:nvSpPr>
          <p:cNvPr id="359" name="Google Shape;359;p37"/>
          <p:cNvSpPr txBox="1"/>
          <p:nvPr>
            <p:ph idx="1" type="body"/>
          </p:nvPr>
        </p:nvSpPr>
        <p:spPr>
          <a:xfrm>
            <a:off x="1297500" y="967875"/>
            <a:ext cx="7038900" cy="407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pic>
        <p:nvPicPr>
          <p:cNvPr id="360" name="Google Shape;360;p37"/>
          <p:cNvPicPr preferRelativeResize="0"/>
          <p:nvPr/>
        </p:nvPicPr>
        <p:blipFill>
          <a:blip r:embed="rId3">
            <a:alphaModFix/>
          </a:blip>
          <a:stretch>
            <a:fillRect/>
          </a:stretch>
        </p:blipFill>
        <p:spPr>
          <a:xfrm>
            <a:off x="1429125" y="1307850"/>
            <a:ext cx="5038323" cy="3543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 world</a:t>
            </a:r>
            <a:endParaRPr/>
          </a:p>
        </p:txBody>
      </p:sp>
      <p:sp>
        <p:nvSpPr>
          <p:cNvPr id="366" name="Google Shape;366;p38"/>
          <p:cNvSpPr txBox="1"/>
          <p:nvPr>
            <p:ph idx="1" type="body"/>
          </p:nvPr>
        </p:nvSpPr>
        <p:spPr>
          <a:xfrm>
            <a:off x="1125775" y="1567550"/>
            <a:ext cx="7677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Apple Face ID  (Face Recognition For Security )               digital cameras now detect faces (Face Detection)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67" name="Google Shape;367;p38"/>
          <p:cNvPicPr preferRelativeResize="0"/>
          <p:nvPr/>
        </p:nvPicPr>
        <p:blipFill>
          <a:blip r:embed="rId3">
            <a:alphaModFix/>
          </a:blip>
          <a:stretch>
            <a:fillRect/>
          </a:stretch>
        </p:blipFill>
        <p:spPr>
          <a:xfrm>
            <a:off x="1373696" y="1139975"/>
            <a:ext cx="2596753" cy="2876549"/>
          </a:xfrm>
          <a:prstGeom prst="rect">
            <a:avLst/>
          </a:prstGeom>
          <a:noFill/>
          <a:ln>
            <a:noFill/>
          </a:ln>
        </p:spPr>
      </p:pic>
      <p:pic>
        <p:nvPicPr>
          <p:cNvPr id="368" name="Google Shape;368;p38"/>
          <p:cNvPicPr preferRelativeResize="0"/>
          <p:nvPr/>
        </p:nvPicPr>
        <p:blipFill>
          <a:blip r:embed="rId4">
            <a:alphaModFix/>
          </a:blip>
          <a:stretch>
            <a:fillRect/>
          </a:stretch>
        </p:blipFill>
        <p:spPr>
          <a:xfrm>
            <a:off x="4511889" y="1139975"/>
            <a:ext cx="4253435" cy="2876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 world</a:t>
            </a:r>
            <a:endParaRPr/>
          </a:p>
        </p:txBody>
      </p:sp>
      <p:sp>
        <p:nvSpPr>
          <p:cNvPr id="374" name="Google Shape;374;p39"/>
          <p:cNvSpPr txBox="1"/>
          <p:nvPr>
            <p:ph idx="1" type="body"/>
          </p:nvPr>
        </p:nvSpPr>
        <p:spPr>
          <a:xfrm>
            <a:off x="1297500" y="1567550"/>
            <a:ext cx="7038900" cy="32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Gesture Recognition </a:t>
            </a:r>
            <a:endParaRPr/>
          </a:p>
          <a:p>
            <a:pPr indent="0" lvl="0" marL="0" rtl="0" algn="l">
              <a:spcBef>
                <a:spcPts val="1600"/>
              </a:spcBef>
              <a:spcAft>
                <a:spcPts val="0"/>
              </a:spcAft>
              <a:buNone/>
            </a:pPr>
            <a:r>
              <a:rPr lang="en-GB"/>
              <a:t>Leap Motion, Realsense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75" name="Google Shape;375;p39"/>
          <p:cNvPicPr preferRelativeResize="0"/>
          <p:nvPr/>
        </p:nvPicPr>
        <p:blipFill>
          <a:blip r:embed="rId3">
            <a:alphaModFix/>
          </a:blip>
          <a:stretch>
            <a:fillRect/>
          </a:stretch>
        </p:blipFill>
        <p:spPr>
          <a:xfrm>
            <a:off x="1297500" y="1105629"/>
            <a:ext cx="5064101" cy="2838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 world</a:t>
            </a:r>
            <a:endParaRPr/>
          </a:p>
        </p:txBody>
      </p:sp>
      <p:sp>
        <p:nvSpPr>
          <p:cNvPr id="381" name="Google Shape;381;p40"/>
          <p:cNvSpPr txBox="1"/>
          <p:nvPr>
            <p:ph idx="1" type="body"/>
          </p:nvPr>
        </p:nvSpPr>
        <p:spPr>
          <a:xfrm>
            <a:off x="1297500" y="1567550"/>
            <a:ext cx="7038900" cy="3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Optical Character Recognition  (OCR)</a:t>
            </a:r>
            <a:endParaRPr/>
          </a:p>
          <a:p>
            <a:pPr indent="0" lvl="0" marL="0" rtl="0" algn="l">
              <a:spcBef>
                <a:spcPts val="1600"/>
              </a:spcBef>
              <a:spcAft>
                <a:spcPts val="0"/>
              </a:spcAft>
              <a:buNone/>
            </a:pPr>
            <a:r>
              <a:rPr lang="en-GB"/>
              <a:t>(Technology to convert scanned docs to text)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82" name="Google Shape;382;p40"/>
          <p:cNvPicPr preferRelativeResize="0"/>
          <p:nvPr/>
        </p:nvPicPr>
        <p:blipFill>
          <a:blip r:embed="rId3">
            <a:alphaModFix/>
          </a:blip>
          <a:stretch>
            <a:fillRect/>
          </a:stretch>
        </p:blipFill>
        <p:spPr>
          <a:xfrm>
            <a:off x="1297500" y="962100"/>
            <a:ext cx="6203351" cy="3057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 world</a:t>
            </a:r>
            <a:endParaRPr/>
          </a:p>
        </p:txBody>
      </p:sp>
      <p:sp>
        <p:nvSpPr>
          <p:cNvPr id="388" name="Google Shape;388;p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Traffic Monitoring , Augmented Driver Assist Systems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89" name="Google Shape;389;p41"/>
          <p:cNvPicPr preferRelativeResize="0"/>
          <p:nvPr/>
        </p:nvPicPr>
        <p:blipFill>
          <a:blip r:embed="rId3">
            <a:alphaModFix/>
          </a:blip>
          <a:stretch>
            <a:fillRect/>
          </a:stretch>
        </p:blipFill>
        <p:spPr>
          <a:xfrm>
            <a:off x="1405200" y="1161150"/>
            <a:ext cx="4167475" cy="28211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 world</a:t>
            </a:r>
            <a:endParaRPr/>
          </a:p>
        </p:txBody>
      </p:sp>
      <p:sp>
        <p:nvSpPr>
          <p:cNvPr id="395" name="Google Shape;395;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Navigation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96" name="Google Shape;396;p42"/>
          <p:cNvPicPr preferRelativeResize="0"/>
          <p:nvPr/>
        </p:nvPicPr>
        <p:blipFill>
          <a:blip r:embed="rId3">
            <a:alphaModFix/>
          </a:blip>
          <a:stretch>
            <a:fillRect/>
          </a:stretch>
        </p:blipFill>
        <p:spPr>
          <a:xfrm>
            <a:off x="1297499" y="1371575"/>
            <a:ext cx="3776676" cy="2400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 world</a:t>
            </a:r>
            <a:endParaRPr/>
          </a:p>
        </p:txBody>
      </p:sp>
      <p:sp>
        <p:nvSpPr>
          <p:cNvPr id="402" name="Google Shape;402;p43"/>
          <p:cNvSpPr txBox="1"/>
          <p:nvPr>
            <p:ph idx="1" type="body"/>
          </p:nvPr>
        </p:nvSpPr>
        <p:spPr>
          <a:xfrm>
            <a:off x="1324475" y="17226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Brain Imaging MRI </a:t>
            </a:r>
            <a:endParaRPr/>
          </a:p>
          <a:p>
            <a:pPr indent="0" lvl="0" marL="0" rtl="0" algn="l">
              <a:spcBef>
                <a:spcPts val="1600"/>
              </a:spcBef>
              <a:spcAft>
                <a:spcPts val="0"/>
              </a:spcAft>
              <a:buNone/>
            </a:pPr>
            <a:r>
              <a:rPr lang="en-GB"/>
              <a:t>Researchers have tested an </a:t>
            </a:r>
            <a:r>
              <a:rPr lang="en-GB">
                <a:uFill>
                  <a:noFill/>
                </a:uFill>
                <a:hlinkClick r:id="rId3"/>
              </a:rPr>
              <a:t>AI that can detect neurological illnesses by reading CT scan images</a:t>
            </a:r>
            <a:r>
              <a:rPr lang="en-GB"/>
              <a:t> faster than radiologists.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03" name="Google Shape;403;p43"/>
          <p:cNvPicPr preferRelativeResize="0"/>
          <p:nvPr/>
        </p:nvPicPr>
        <p:blipFill>
          <a:blip r:embed="rId4">
            <a:alphaModFix/>
          </a:blip>
          <a:stretch>
            <a:fillRect/>
          </a:stretch>
        </p:blipFill>
        <p:spPr>
          <a:xfrm>
            <a:off x="1297500" y="1076200"/>
            <a:ext cx="3811625" cy="284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 world</a:t>
            </a:r>
            <a:endParaRPr/>
          </a:p>
        </p:txBody>
      </p:sp>
      <p:sp>
        <p:nvSpPr>
          <p:cNvPr id="409" name="Google Shape;409;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Human Activity Recognition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10" name="Google Shape;410;p44"/>
          <p:cNvPicPr preferRelativeResize="0"/>
          <p:nvPr/>
        </p:nvPicPr>
        <p:blipFill>
          <a:blip r:embed="rId3">
            <a:alphaModFix/>
          </a:blip>
          <a:stretch>
            <a:fillRect/>
          </a:stretch>
        </p:blipFill>
        <p:spPr>
          <a:xfrm>
            <a:off x="1297500" y="1238350"/>
            <a:ext cx="7356099" cy="26667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 world</a:t>
            </a:r>
            <a:endParaRPr/>
          </a:p>
        </p:txBody>
      </p:sp>
      <p:sp>
        <p:nvSpPr>
          <p:cNvPr id="416" name="Google Shape;416;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Video Surveillance and Tracking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17" name="Google Shape;417;p45"/>
          <p:cNvPicPr preferRelativeResize="0"/>
          <p:nvPr/>
        </p:nvPicPr>
        <p:blipFill>
          <a:blip r:embed="rId3">
            <a:alphaModFix/>
          </a:blip>
          <a:stretch>
            <a:fillRect/>
          </a:stretch>
        </p:blipFill>
        <p:spPr>
          <a:xfrm>
            <a:off x="1297500" y="1116148"/>
            <a:ext cx="5220992" cy="2911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t>
            </a:r>
            <a:r>
              <a:rPr lang="en-GB">
                <a:solidFill>
                  <a:schemeClr val="accent1"/>
                </a:solidFill>
              </a:rPr>
              <a:t>(computer)</a:t>
            </a:r>
            <a:r>
              <a:rPr lang="en-GB"/>
              <a:t> vision?</a:t>
            </a:r>
            <a:endParaRPr/>
          </a:p>
        </p:txBody>
      </p:sp>
      <p:pic>
        <p:nvPicPr>
          <p:cNvPr id="242" name="Google Shape;242;p19"/>
          <p:cNvPicPr preferRelativeResize="0"/>
          <p:nvPr/>
        </p:nvPicPr>
        <p:blipFill>
          <a:blip r:embed="rId3">
            <a:alphaModFix/>
          </a:blip>
          <a:stretch>
            <a:fillRect/>
          </a:stretch>
        </p:blipFill>
        <p:spPr>
          <a:xfrm>
            <a:off x="152400" y="1460250"/>
            <a:ext cx="8839198" cy="28729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Difficulties</a:t>
            </a:r>
            <a:endParaRPr/>
          </a:p>
          <a:p>
            <a:pPr indent="0" lvl="0" marL="0" rtl="0" algn="l">
              <a:spcBef>
                <a:spcPts val="0"/>
              </a:spcBef>
              <a:spcAft>
                <a:spcPts val="0"/>
              </a:spcAft>
              <a:buNone/>
            </a:pPr>
            <a:r>
              <a:t/>
            </a:r>
            <a:endParaRPr/>
          </a:p>
        </p:txBody>
      </p:sp>
      <p:sp>
        <p:nvSpPr>
          <p:cNvPr id="423" name="Google Shape;423;p46"/>
          <p:cNvSpPr txBox="1"/>
          <p:nvPr>
            <p:ph idx="1" type="body"/>
          </p:nvPr>
        </p:nvSpPr>
        <p:spPr>
          <a:xfrm>
            <a:off x="1297500" y="1085325"/>
            <a:ext cx="7038900" cy="33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Computation power</a:t>
            </a:r>
            <a:endParaRPr sz="3000"/>
          </a:p>
          <a:p>
            <a:pPr indent="0" lvl="0" marL="0" rtl="0" algn="l">
              <a:spcBef>
                <a:spcPts val="1600"/>
              </a:spcBef>
              <a:spcAft>
                <a:spcPts val="1600"/>
              </a:spcAft>
              <a:buNone/>
            </a:pPr>
            <a:r>
              <a:t/>
            </a:r>
            <a:endParaRPr sz="3000"/>
          </a:p>
        </p:txBody>
      </p:sp>
      <p:sp>
        <p:nvSpPr>
          <p:cNvPr id="424" name="Google Shape;424;p46"/>
          <p:cNvSpPr txBox="1"/>
          <p:nvPr/>
        </p:nvSpPr>
        <p:spPr>
          <a:xfrm>
            <a:off x="1297500" y="19722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425" name="Google Shape;425;p46"/>
          <p:cNvSpPr txBox="1"/>
          <p:nvPr>
            <p:ph idx="1" type="body"/>
          </p:nvPr>
        </p:nvSpPr>
        <p:spPr>
          <a:xfrm>
            <a:off x="2030400" y="19722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It is computationally intensive.</a:t>
            </a:r>
            <a:endParaRPr>
              <a:solidFill>
                <a:srgbClr val="FFFFFF"/>
              </a:solidFill>
            </a:endParaRPr>
          </a:p>
          <a:p>
            <a:pPr indent="0" lvl="0" marL="0" rtl="0" algn="l">
              <a:spcBef>
                <a:spcPts val="1600"/>
              </a:spcBef>
              <a:spcAft>
                <a:spcPts val="0"/>
              </a:spcAft>
              <a:buNone/>
            </a:pPr>
            <a:r>
              <a:rPr lang="en-GB"/>
              <a:t>Video -&gt; Real time -&gt; Speed </a:t>
            </a:r>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426" name="Google Shape;426;p46"/>
          <p:cNvSpPr txBox="1"/>
          <p:nvPr/>
        </p:nvSpPr>
        <p:spPr>
          <a:xfrm>
            <a:off x="1297500" y="28870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427" name="Google Shape;427;p46"/>
          <p:cNvSpPr txBox="1"/>
          <p:nvPr>
            <p:ph idx="1" type="body"/>
          </p:nvPr>
        </p:nvSpPr>
        <p:spPr>
          <a:xfrm>
            <a:off x="2030400" y="28871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Usually requires high end processors or graphics cards to achieve real time performance.</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428" name="Google Shape;428;p46"/>
          <p:cNvSpPr txBox="1"/>
          <p:nvPr/>
        </p:nvSpPr>
        <p:spPr>
          <a:xfrm>
            <a:off x="1297500" y="38019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29" name="Google Shape;429;p46"/>
          <p:cNvSpPr txBox="1"/>
          <p:nvPr>
            <p:ph idx="1" type="body"/>
          </p:nvPr>
        </p:nvSpPr>
        <p:spPr>
          <a:xfrm>
            <a:off x="2030400" y="38019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GPU, TPU, ASIC, FPGA...</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a:t>
            </a:r>
            <a:endParaRPr/>
          </a:p>
        </p:txBody>
      </p:sp>
      <p:sp>
        <p:nvSpPr>
          <p:cNvPr id="435" name="Google Shape;435;p47"/>
          <p:cNvSpPr txBox="1"/>
          <p:nvPr>
            <p:ph idx="1" type="body"/>
          </p:nvPr>
        </p:nvSpPr>
        <p:spPr>
          <a:xfrm>
            <a:off x="1297500" y="1213400"/>
            <a:ext cx="7038900" cy="37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rial"/>
              <a:ea typeface="Arial"/>
              <a:cs typeface="Arial"/>
              <a:sym typeface="Arial"/>
            </a:endParaRPr>
          </a:p>
          <a:p>
            <a:pPr indent="0" lvl="0" marL="0" rtl="0" algn="l">
              <a:spcBef>
                <a:spcPts val="1600"/>
              </a:spcBef>
              <a:spcAft>
                <a:spcPts val="0"/>
              </a:spcAft>
              <a:buNone/>
            </a:pPr>
            <a:r>
              <a:t/>
            </a:r>
            <a:endParaRPr>
              <a:solidFill>
                <a:srgbClr val="FFFFFF"/>
              </a:solidFill>
              <a:latin typeface="Arial"/>
              <a:ea typeface="Arial"/>
              <a:cs typeface="Arial"/>
              <a:sym typeface="Arial"/>
            </a:endParaRPr>
          </a:p>
          <a:p>
            <a:pPr indent="0" lvl="0" marL="0" rtl="0" algn="l">
              <a:spcBef>
                <a:spcPts val="1600"/>
              </a:spcBef>
              <a:spcAft>
                <a:spcPts val="0"/>
              </a:spcAft>
              <a:buNone/>
            </a:pPr>
            <a:r>
              <a:t/>
            </a:r>
            <a:endParaRPr>
              <a:solidFill>
                <a:srgbClr val="FFFFFF"/>
              </a:solidFill>
              <a:latin typeface="Arial"/>
              <a:ea typeface="Arial"/>
              <a:cs typeface="Arial"/>
              <a:sym typeface="Arial"/>
            </a:endParaRPr>
          </a:p>
          <a:p>
            <a:pPr indent="0" lvl="0" marL="0" rtl="0" algn="l">
              <a:spcBef>
                <a:spcPts val="1600"/>
              </a:spcBef>
              <a:spcAft>
                <a:spcPts val="0"/>
              </a:spcAft>
              <a:buNone/>
            </a:pPr>
            <a:r>
              <a:t/>
            </a:r>
            <a:endParaRPr>
              <a:solidFill>
                <a:srgbClr val="FFFFFF"/>
              </a:solidFill>
              <a:latin typeface="Arial"/>
              <a:ea typeface="Arial"/>
              <a:cs typeface="Arial"/>
              <a:sym typeface="Arial"/>
            </a:endParaRPr>
          </a:p>
          <a:p>
            <a:pPr indent="0" lvl="0" marL="0" rtl="0" algn="l">
              <a:spcBef>
                <a:spcPts val="1600"/>
              </a:spcBef>
              <a:spcAft>
                <a:spcPts val="0"/>
              </a:spcAft>
              <a:buNone/>
            </a:pPr>
            <a:r>
              <a:t/>
            </a:r>
            <a:endParaRPr>
              <a:solidFill>
                <a:srgbClr val="FFFFFF"/>
              </a:solidFill>
              <a:latin typeface="Arial"/>
              <a:ea typeface="Arial"/>
              <a:cs typeface="Arial"/>
              <a:sym typeface="Arial"/>
            </a:endParaRPr>
          </a:p>
          <a:p>
            <a:pPr indent="0" lvl="0" marL="0" rtl="0" algn="l">
              <a:spcBef>
                <a:spcPts val="1600"/>
              </a:spcBef>
              <a:spcAft>
                <a:spcPts val="0"/>
              </a:spcAft>
              <a:buNone/>
            </a:pPr>
            <a:r>
              <a:t/>
            </a:r>
            <a:endParaRPr>
              <a:solidFill>
                <a:srgbClr val="FFFFFF"/>
              </a:solidFill>
              <a:latin typeface="Arial"/>
              <a:ea typeface="Arial"/>
              <a:cs typeface="Arial"/>
              <a:sym typeface="Arial"/>
            </a:endParaRPr>
          </a:p>
          <a:p>
            <a:pPr indent="-311150" lvl="0" marL="457200" rtl="0" algn="l">
              <a:spcBef>
                <a:spcPts val="1600"/>
              </a:spcBef>
              <a:spcAft>
                <a:spcPts val="0"/>
              </a:spcAft>
              <a:buClr>
                <a:srgbClr val="FFFFFF"/>
              </a:buClr>
              <a:buSzPts val="1300"/>
              <a:buFont typeface="Arial"/>
              <a:buChar char="●"/>
            </a:pPr>
            <a:r>
              <a:rPr lang="en-GB">
                <a:solidFill>
                  <a:srgbClr val="FFFFFF"/>
                </a:solidFill>
                <a:latin typeface="Arial"/>
                <a:ea typeface="Arial"/>
                <a:cs typeface="Arial"/>
                <a:sym typeface="Arial"/>
              </a:rPr>
              <a:t>Scene understanding</a:t>
            </a:r>
            <a:endParaRPr>
              <a:solidFill>
                <a:srgbClr val="FFFFFF"/>
              </a:solidFill>
              <a:latin typeface="Arial"/>
              <a:ea typeface="Arial"/>
              <a:cs typeface="Arial"/>
              <a:sym typeface="Arial"/>
            </a:endParaRPr>
          </a:p>
          <a:p>
            <a:pPr indent="-311150" lvl="0" marL="457200" rtl="0" algn="l">
              <a:spcBef>
                <a:spcPts val="0"/>
              </a:spcBef>
              <a:spcAft>
                <a:spcPts val="0"/>
              </a:spcAft>
              <a:buClr>
                <a:srgbClr val="FFFFFF"/>
              </a:buClr>
              <a:buSzPts val="1300"/>
              <a:buFont typeface="Arial"/>
              <a:buChar char="●"/>
            </a:pPr>
            <a:r>
              <a:rPr lang="en-GB">
                <a:solidFill>
                  <a:srgbClr val="FFFFFF"/>
                </a:solidFill>
                <a:latin typeface="Arial"/>
                <a:ea typeface="Arial"/>
                <a:cs typeface="Arial"/>
                <a:sym typeface="Arial"/>
              </a:rPr>
              <a:t>Generalization</a:t>
            </a:r>
            <a:endParaRPr>
              <a:solidFill>
                <a:srgbClr val="FFFFFF"/>
              </a:solidFill>
              <a:latin typeface="Arial"/>
              <a:ea typeface="Arial"/>
              <a:cs typeface="Arial"/>
              <a:sym typeface="Arial"/>
            </a:endParaRPr>
          </a:p>
        </p:txBody>
      </p:sp>
      <p:pic>
        <p:nvPicPr>
          <p:cNvPr id="436" name="Google Shape;436;p47"/>
          <p:cNvPicPr preferRelativeResize="0"/>
          <p:nvPr/>
        </p:nvPicPr>
        <p:blipFill>
          <a:blip r:embed="rId3">
            <a:alphaModFix/>
          </a:blip>
          <a:stretch>
            <a:fillRect/>
          </a:stretch>
        </p:blipFill>
        <p:spPr>
          <a:xfrm>
            <a:off x="1297500" y="951100"/>
            <a:ext cx="4685875" cy="2732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a:t>
            </a:r>
            <a:endParaRPr/>
          </a:p>
        </p:txBody>
      </p:sp>
      <p:sp>
        <p:nvSpPr>
          <p:cNvPr id="442" name="Google Shape;442;p48"/>
          <p:cNvSpPr txBox="1"/>
          <p:nvPr/>
        </p:nvSpPr>
        <p:spPr>
          <a:xfrm>
            <a:off x="1297500" y="18198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443" name="Google Shape;443;p48"/>
          <p:cNvSpPr txBox="1"/>
          <p:nvPr>
            <p:ph idx="1" type="body"/>
          </p:nvPr>
        </p:nvSpPr>
        <p:spPr>
          <a:xfrm>
            <a:off x="2030400" y="1536450"/>
            <a:ext cx="58773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Computer vision be used with other technologies:</a:t>
            </a:r>
            <a:endParaRPr/>
          </a:p>
          <a:p>
            <a:pPr indent="0" lvl="0" marL="0" rtl="0" algn="l">
              <a:spcBef>
                <a:spcPts val="1600"/>
              </a:spcBef>
              <a:spcAft>
                <a:spcPts val="1600"/>
              </a:spcAft>
              <a:buNone/>
            </a:pPr>
            <a:r>
              <a:rPr lang="en-GB"/>
              <a:t>Eg.  </a:t>
            </a:r>
            <a:r>
              <a:rPr lang="en-GB" sz="1350">
                <a:latin typeface="Georgia"/>
                <a:ea typeface="Georgia"/>
                <a:cs typeface="Georgia"/>
                <a:sym typeface="Georgia"/>
              </a:rPr>
              <a:t>For visually challenged people</a:t>
            </a:r>
            <a:r>
              <a:rPr lang="en-GB"/>
              <a:t>, </a:t>
            </a:r>
            <a:r>
              <a:rPr lang="en-GB" sz="1350">
                <a:solidFill>
                  <a:srgbClr val="FFFFFF"/>
                </a:solidFill>
                <a:latin typeface="Georgia"/>
                <a:ea typeface="Georgia"/>
                <a:cs typeface="Georgia"/>
                <a:sym typeface="Georgia"/>
              </a:rPr>
              <a:t>image captioning applications can be combined with natural language generation (NLG) to interpret the objects in the surroundings </a:t>
            </a:r>
            <a:endParaRPr>
              <a:solidFill>
                <a:srgbClr val="FFFFFF"/>
              </a:solidFill>
            </a:endParaRPr>
          </a:p>
        </p:txBody>
      </p:sp>
      <p:sp>
        <p:nvSpPr>
          <p:cNvPr id="444" name="Google Shape;444;p48"/>
          <p:cNvSpPr txBox="1"/>
          <p:nvPr/>
        </p:nvSpPr>
        <p:spPr>
          <a:xfrm>
            <a:off x="1297500" y="31156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445" name="Google Shape;445;p48"/>
          <p:cNvSpPr txBox="1"/>
          <p:nvPr>
            <p:ph idx="1" type="body"/>
          </p:nvPr>
        </p:nvSpPr>
        <p:spPr>
          <a:xfrm>
            <a:off x="2030400" y="31157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350">
                <a:solidFill>
                  <a:srgbClr val="FFFFFF"/>
                </a:solidFill>
                <a:latin typeface="Georgia"/>
                <a:ea typeface="Georgia"/>
                <a:cs typeface="Georgia"/>
                <a:sym typeface="Georgia"/>
              </a:rPr>
              <a:t>Computer vision will also play a vital role in the development of artificial general intelligence (AGI) and artificial superintelligence (ASI) by giving them the ability to process information as well as or even better than the human visual system.</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a:t>
            </a:r>
            <a:endParaRPr/>
          </a:p>
        </p:txBody>
      </p:sp>
      <p:sp>
        <p:nvSpPr>
          <p:cNvPr id="451" name="Google Shape;451;p4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350">
                <a:solidFill>
                  <a:srgbClr val="FFFFFF"/>
                </a:solidFill>
                <a:latin typeface="Georgia"/>
                <a:ea typeface="Georgia"/>
                <a:cs typeface="Georgia"/>
                <a:sym typeface="Georgia"/>
              </a:rPr>
              <a:t>The future of computer vision will pave the way for artificial intelligence systems that are as human as us. However, before doing so, there is a big </a:t>
            </a:r>
            <a:r>
              <a:rPr lang="en-GB" sz="1350">
                <a:solidFill>
                  <a:srgbClr val="FFFFFF"/>
                </a:solidFill>
                <a:latin typeface="Georgia"/>
                <a:ea typeface="Georgia"/>
                <a:cs typeface="Georgia"/>
                <a:sym typeface="Georgia"/>
              </a:rPr>
              <a:t>challenge that must be overcome, </a:t>
            </a:r>
            <a:r>
              <a:rPr lang="en-GB" sz="1350">
                <a:solidFill>
                  <a:srgbClr val="FFFFFF"/>
                </a:solidFill>
                <a:latin typeface="Georgia"/>
                <a:ea typeface="Georgia"/>
                <a:cs typeface="Georgia"/>
                <a:sym typeface="Georgia"/>
              </a:rPr>
              <a:t> the </a:t>
            </a:r>
            <a:r>
              <a:rPr lang="en-GB" sz="1350" u="sng">
                <a:solidFill>
                  <a:srgbClr val="FFFFFF"/>
                </a:solidFill>
                <a:latin typeface="Georgia"/>
                <a:ea typeface="Georgia"/>
                <a:cs typeface="Georgia"/>
                <a:sym typeface="Georgia"/>
                <a:hlinkClick r:id="rId3"/>
              </a:rPr>
              <a:t>demystification of the black box of AI</a:t>
            </a:r>
            <a:r>
              <a:rPr lang="en-GB" sz="1350">
                <a:solidFill>
                  <a:srgbClr val="FFFFFF"/>
                </a:solidFill>
                <a:latin typeface="Georgia"/>
                <a:ea typeface="Georgia"/>
                <a:cs typeface="Georgia"/>
                <a:sym typeface="Georgia"/>
              </a:rPr>
              <a:t>. That’s because just like other deep learning applications, computer vision, while being functionally effective, is undecipherable when it comes to its inner workings. </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50"/>
          <p:cNvSpPr txBox="1"/>
          <p:nvPr>
            <p:ph type="title"/>
          </p:nvPr>
        </p:nvSpPr>
        <p:spPr>
          <a:xfrm>
            <a:off x="645300" y="15535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57" name="Google Shape;457;p50"/>
          <p:cNvSpPr txBox="1"/>
          <p:nvPr>
            <p:ph idx="1" type="body"/>
          </p:nvPr>
        </p:nvSpPr>
        <p:spPr>
          <a:xfrm>
            <a:off x="645300" y="2358325"/>
            <a:ext cx="3063300" cy="25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t>
            </a:r>
            <a:r>
              <a:rPr lang="en-GB"/>
              <a:t>esources:</a:t>
            </a:r>
            <a:endParaRPr/>
          </a:p>
          <a:p>
            <a:pPr indent="0" lvl="0" marL="0" rtl="0" algn="l">
              <a:spcBef>
                <a:spcPts val="1600"/>
              </a:spcBef>
              <a:spcAft>
                <a:spcPts val="0"/>
              </a:spcAft>
              <a:buNone/>
            </a:pPr>
            <a:r>
              <a:rPr lang="en-GB"/>
              <a:t>How we teach computers to understand pictures | Fei Fei Li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RODNEY DOCKTER, PH.D.</a:t>
            </a:r>
            <a:endParaRPr/>
          </a:p>
          <a:p>
            <a:pPr indent="0" lvl="0" marL="0" rtl="0" algn="l">
              <a:lnSpc>
                <a:spcPct val="122222"/>
              </a:lnSpc>
              <a:spcBef>
                <a:spcPts val="2400"/>
              </a:spcBef>
              <a:spcAft>
                <a:spcPts val="0"/>
              </a:spcAft>
              <a:buNone/>
            </a:pPr>
            <a:r>
              <a:rPr lang="en-GB"/>
              <a:t>The Present And Future Of Computer Vision, by Naveen Joshi</a:t>
            </a:r>
            <a:endParaRPr b="1" sz="2700">
              <a:solidFill>
                <a:srgbClr val="333333"/>
              </a:solidFill>
              <a:latin typeface="Merriweather"/>
              <a:ea typeface="Merriweather"/>
              <a:cs typeface="Merriweather"/>
              <a:sym typeface="Merriweather"/>
            </a:endParaRPr>
          </a:p>
          <a:p>
            <a:pPr indent="0" lvl="0" marL="0" rtl="0" algn="l">
              <a:spcBef>
                <a:spcPts val="0"/>
              </a:spcBef>
              <a:spcAft>
                <a:spcPts val="0"/>
              </a:spcAft>
              <a:buNone/>
            </a:pPr>
            <a:r>
              <a:rPr lang="en-GB" sz="1100" u="sng">
                <a:solidFill>
                  <a:schemeClr val="hlink"/>
                </a:solidFill>
                <a:latin typeface="Arial"/>
                <a:ea typeface="Arial"/>
                <a:cs typeface="Arial"/>
                <a:sym typeface="Arial"/>
                <a:hlinkClick r:id="rId3"/>
              </a:rPr>
              <a:t>https://www.forbes.com/sites/cognitiveworld/2019/06/26/the-present-and-future-of-computer-vision/#6c453cec517d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458" name="Google Shape;458;p50"/>
          <p:cNvGrpSpPr/>
          <p:nvPr/>
        </p:nvGrpSpPr>
        <p:grpSpPr>
          <a:xfrm>
            <a:off x="4066820" y="1553491"/>
            <a:ext cx="3159984" cy="2439109"/>
            <a:chOff x="3553042" y="1657806"/>
            <a:chExt cx="3461100" cy="2671532"/>
          </a:xfrm>
        </p:grpSpPr>
        <p:sp>
          <p:nvSpPr>
            <p:cNvPr id="459" name="Google Shape;459;p5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7" name="Google Shape;467;p50"/>
          <p:cNvPicPr preferRelativeResize="0"/>
          <p:nvPr/>
        </p:nvPicPr>
        <p:blipFill rotWithShape="1">
          <a:blip r:embed="rId4">
            <a:alphaModFix/>
          </a:blip>
          <a:srcRect b="26215" l="45356" r="19582" t="50734"/>
          <a:stretch/>
        </p:blipFill>
        <p:spPr>
          <a:xfrm>
            <a:off x="4115130" y="1605638"/>
            <a:ext cx="3063300" cy="1745700"/>
          </a:xfrm>
          <a:prstGeom prst="rect">
            <a:avLst/>
          </a:prstGeom>
          <a:noFill/>
          <a:ln>
            <a:noFill/>
          </a:ln>
        </p:spPr>
      </p:pic>
      <p:sp>
        <p:nvSpPr>
          <p:cNvPr id="468" name="Google Shape;468;p5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50"/>
          <p:cNvGrpSpPr/>
          <p:nvPr/>
        </p:nvGrpSpPr>
        <p:grpSpPr>
          <a:xfrm>
            <a:off x="6762480" y="2546254"/>
            <a:ext cx="1024386" cy="1522884"/>
            <a:chOff x="6505573" y="2745170"/>
            <a:chExt cx="1122000" cy="1668000"/>
          </a:xfrm>
        </p:grpSpPr>
        <p:sp>
          <p:nvSpPr>
            <p:cNvPr id="470" name="Google Shape;470;p5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74" name="Google Shape;474;p50"/>
          <p:cNvPicPr preferRelativeResize="0"/>
          <p:nvPr/>
        </p:nvPicPr>
        <p:blipFill rotWithShape="1">
          <a:blip r:embed="rId5">
            <a:alphaModFix/>
          </a:blip>
          <a:srcRect b="16020" l="53168" r="26238" t="53058"/>
          <a:stretch/>
        </p:blipFill>
        <p:spPr>
          <a:xfrm>
            <a:off x="6762097" y="2613771"/>
            <a:ext cx="1024200" cy="1333200"/>
          </a:xfrm>
          <a:prstGeom prst="rect">
            <a:avLst/>
          </a:prstGeom>
          <a:noFill/>
          <a:ln>
            <a:noFill/>
          </a:ln>
        </p:spPr>
      </p:pic>
      <p:sp>
        <p:nvSpPr>
          <p:cNvPr id="475" name="Google Shape;475;p50"/>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50"/>
          <p:cNvGrpSpPr/>
          <p:nvPr/>
        </p:nvGrpSpPr>
        <p:grpSpPr>
          <a:xfrm>
            <a:off x="6405845" y="3121897"/>
            <a:ext cx="520684" cy="1036470"/>
            <a:chOff x="9543736" y="4486132"/>
            <a:chExt cx="570300" cy="1135235"/>
          </a:xfrm>
        </p:grpSpPr>
        <p:sp>
          <p:nvSpPr>
            <p:cNvPr id="477" name="Google Shape;477;p5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81" name="Google Shape;481;p50"/>
          <p:cNvPicPr preferRelativeResize="0"/>
          <p:nvPr/>
        </p:nvPicPr>
        <p:blipFill rotWithShape="1">
          <a:blip r:embed="rId6">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82" name="Google Shape;482;p50"/>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50"/>
          <p:cNvGrpSpPr/>
          <p:nvPr/>
        </p:nvGrpSpPr>
        <p:grpSpPr>
          <a:xfrm>
            <a:off x="7564804" y="3443361"/>
            <a:ext cx="455496" cy="692277"/>
            <a:chOff x="7384375" y="3728000"/>
            <a:chExt cx="498900" cy="758244"/>
          </a:xfrm>
        </p:grpSpPr>
        <p:sp>
          <p:nvSpPr>
            <p:cNvPr id="484" name="Google Shape;484;p5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50"/>
          <p:cNvGrpSpPr/>
          <p:nvPr/>
        </p:nvGrpSpPr>
        <p:grpSpPr>
          <a:xfrm>
            <a:off x="7564836" y="3561758"/>
            <a:ext cx="478081" cy="462776"/>
            <a:chOff x="7384385" y="3857442"/>
            <a:chExt cx="523637" cy="506874"/>
          </a:xfrm>
        </p:grpSpPr>
        <p:sp>
          <p:nvSpPr>
            <p:cNvPr id="489" name="Google Shape;489;p5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50"/>
            <p:cNvGrpSpPr/>
            <p:nvPr/>
          </p:nvGrpSpPr>
          <p:grpSpPr>
            <a:xfrm>
              <a:off x="7384385" y="3857442"/>
              <a:ext cx="523637" cy="498900"/>
              <a:chOff x="7384385" y="3857442"/>
              <a:chExt cx="523637" cy="498900"/>
            </a:xfrm>
          </p:grpSpPr>
          <p:sp>
            <p:nvSpPr>
              <p:cNvPr id="491" name="Google Shape;491;p5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93" name="Google Shape;493;p50"/>
          <p:cNvPicPr preferRelativeResize="0"/>
          <p:nvPr/>
        </p:nvPicPr>
        <p:blipFill rotWithShape="1">
          <a:blip r:embed="rId7">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94" name="Google Shape;494;p50"/>
          <p:cNvGrpSpPr/>
          <p:nvPr/>
        </p:nvGrpSpPr>
        <p:grpSpPr>
          <a:xfrm>
            <a:off x="8110843" y="3443361"/>
            <a:ext cx="435785" cy="692277"/>
            <a:chOff x="7982421" y="3727763"/>
            <a:chExt cx="477311" cy="758244"/>
          </a:xfrm>
        </p:grpSpPr>
        <p:sp>
          <p:nvSpPr>
            <p:cNvPr id="495" name="Google Shape;495;p5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3" name="Google Shape;503;p50"/>
          <p:cNvPicPr preferRelativeResize="0"/>
          <p:nvPr/>
        </p:nvPicPr>
        <p:blipFill rotWithShape="1">
          <a:blip r:embed="rId8">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computer vision?</a:t>
            </a:r>
            <a:endParaRPr/>
          </a:p>
        </p:txBody>
      </p:sp>
      <p:sp>
        <p:nvSpPr>
          <p:cNvPr id="248" name="Google Shape;248;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Allowing robots and machines to see the world around them. </a:t>
            </a:r>
            <a:endParaRPr/>
          </a:p>
          <a:p>
            <a:pPr indent="0" lvl="0" marL="0" rtl="0" algn="l">
              <a:spcBef>
                <a:spcPts val="1600"/>
              </a:spcBef>
              <a:spcAft>
                <a:spcPts val="1600"/>
              </a:spcAft>
              <a:buNone/>
            </a:pPr>
            <a:r>
              <a:t/>
            </a:r>
            <a:endParaRPr/>
          </a:p>
        </p:txBody>
      </p:sp>
      <p:pic>
        <p:nvPicPr>
          <p:cNvPr id="249" name="Google Shape;249;p20"/>
          <p:cNvPicPr preferRelativeResize="0"/>
          <p:nvPr/>
        </p:nvPicPr>
        <p:blipFill>
          <a:blip r:embed="rId3">
            <a:alphaModFix/>
          </a:blip>
          <a:stretch>
            <a:fillRect/>
          </a:stretch>
        </p:blipFill>
        <p:spPr>
          <a:xfrm>
            <a:off x="1411150" y="1865350"/>
            <a:ext cx="4359274" cy="2455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computer vision?</a:t>
            </a:r>
            <a:endParaRPr/>
          </a:p>
        </p:txBody>
      </p:sp>
      <p:sp>
        <p:nvSpPr>
          <p:cNvPr id="255" name="Google Shape;255;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Once robots can see the world, they can interact with it.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256" name="Google Shape;256;p21"/>
          <p:cNvPicPr preferRelativeResize="0"/>
          <p:nvPr/>
        </p:nvPicPr>
        <p:blipFill>
          <a:blip r:embed="rId3">
            <a:alphaModFix/>
          </a:blip>
          <a:stretch>
            <a:fillRect/>
          </a:stretch>
        </p:blipFill>
        <p:spPr>
          <a:xfrm>
            <a:off x="1435875" y="1917825"/>
            <a:ext cx="4552774" cy="2560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computer vision?</a:t>
            </a:r>
            <a:endParaRPr/>
          </a:p>
        </p:txBody>
      </p:sp>
      <p:sp>
        <p:nvSpPr>
          <p:cNvPr id="262" name="Google Shape;262;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Machines can learn to perform tasks just like humans.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 </a:t>
            </a:r>
            <a:endParaRPr/>
          </a:p>
          <a:p>
            <a:pPr indent="0" lvl="0" marL="0" rtl="0" algn="l">
              <a:spcBef>
                <a:spcPts val="1600"/>
              </a:spcBef>
              <a:spcAft>
                <a:spcPts val="1600"/>
              </a:spcAft>
              <a:buNone/>
            </a:pPr>
            <a:r>
              <a:t/>
            </a:r>
            <a:endParaRPr/>
          </a:p>
        </p:txBody>
      </p:sp>
      <p:pic>
        <p:nvPicPr>
          <p:cNvPr id="263" name="Google Shape;263;p22"/>
          <p:cNvPicPr preferRelativeResize="0"/>
          <p:nvPr/>
        </p:nvPicPr>
        <p:blipFill>
          <a:blip r:embed="rId3">
            <a:alphaModFix/>
          </a:blip>
          <a:stretch>
            <a:fillRect/>
          </a:stretch>
        </p:blipFill>
        <p:spPr>
          <a:xfrm>
            <a:off x="1408900" y="1903100"/>
            <a:ext cx="4404475" cy="247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did computer vision work?</a:t>
            </a:r>
            <a:endParaRPr/>
          </a:p>
        </p:txBody>
      </p:sp>
      <p:pic>
        <p:nvPicPr>
          <p:cNvPr id="269" name="Google Shape;269;p23"/>
          <p:cNvPicPr preferRelativeResize="0"/>
          <p:nvPr/>
        </p:nvPicPr>
        <p:blipFill>
          <a:blip r:embed="rId3">
            <a:alphaModFix/>
          </a:blip>
          <a:stretch>
            <a:fillRect/>
          </a:stretch>
        </p:blipFill>
        <p:spPr>
          <a:xfrm>
            <a:off x="152400" y="1460250"/>
            <a:ext cx="8061646" cy="3530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did computer vision work?</a:t>
            </a:r>
            <a:endParaRPr/>
          </a:p>
        </p:txBody>
      </p:sp>
      <p:pic>
        <p:nvPicPr>
          <p:cNvPr id="275" name="Google Shape;275;p24"/>
          <p:cNvPicPr preferRelativeResize="0"/>
          <p:nvPr/>
        </p:nvPicPr>
        <p:blipFill>
          <a:blip r:embed="rId3">
            <a:alphaModFix/>
          </a:blip>
          <a:stretch>
            <a:fillRect/>
          </a:stretch>
        </p:blipFill>
        <p:spPr>
          <a:xfrm>
            <a:off x="1297500" y="1437075"/>
            <a:ext cx="3758812" cy="35308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did computer vision work?</a:t>
            </a:r>
            <a:endParaRPr/>
          </a:p>
        </p:txBody>
      </p:sp>
      <p:pic>
        <p:nvPicPr>
          <p:cNvPr id="281" name="Google Shape;281;p25"/>
          <p:cNvPicPr preferRelativeResize="0"/>
          <p:nvPr/>
        </p:nvPicPr>
        <p:blipFill>
          <a:blip r:embed="rId3">
            <a:alphaModFix/>
          </a:blip>
          <a:stretch>
            <a:fillRect/>
          </a:stretch>
        </p:blipFill>
        <p:spPr>
          <a:xfrm>
            <a:off x="152400" y="1460250"/>
            <a:ext cx="8354894" cy="3530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